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hewy" charset="1" panose="02000000000000000000"/>
      <p:regular r:id="rId26"/>
    </p:embeddedFont>
    <p:embeddedFont>
      <p:font typeface="Archivo Black" charset="1" panose="020B0A03020202020B04"/>
      <p:regular r:id="rId27"/>
    </p:embeddedFont>
    <p:embeddedFont>
      <p:font typeface="Arimo" charset="1" panose="020B0604020202020204"/>
      <p:regular r:id="rId28"/>
    </p:embeddedFont>
    <p:embeddedFont>
      <p:font typeface="Catamaran Bold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676" y="-3771394"/>
            <a:ext cx="13328647" cy="13517706"/>
          </a:xfrm>
          <a:custGeom>
            <a:avLst/>
            <a:gdLst/>
            <a:ahLst/>
            <a:cxnLst/>
            <a:rect r="r" b="b" t="t" l="l"/>
            <a:pathLst>
              <a:path h="13517706" w="13328647">
                <a:moveTo>
                  <a:pt x="0" y="0"/>
                </a:moveTo>
                <a:lnTo>
                  <a:pt x="13328648" y="0"/>
                </a:lnTo>
                <a:lnTo>
                  <a:pt x="13328648" y="13517706"/>
                </a:lnTo>
                <a:lnTo>
                  <a:pt x="0" y="13517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98316" y="2936127"/>
            <a:ext cx="12472445" cy="467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35"/>
              </a:lnSpc>
            </a:pPr>
            <a:r>
              <a:rPr lang="en-US" sz="17485">
                <a:solidFill>
                  <a:srgbClr val="FFFFFF"/>
                </a:solidFill>
                <a:latin typeface="Chewy"/>
              </a:rPr>
              <a:t>GLOBAL AIR POLUTION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99366" y="8720093"/>
            <a:ext cx="8289267" cy="53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5"/>
              </a:lnSpc>
            </a:pPr>
            <a:r>
              <a:rPr lang="en-US" sz="3907">
                <a:solidFill>
                  <a:srgbClr val="000000"/>
                </a:solidFill>
                <a:latin typeface="Chewy"/>
              </a:rPr>
              <a:t>Disusun Oleh: Kelompok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08632"/>
            <a:ext cx="16362376" cy="8314061"/>
          </a:xfrm>
          <a:custGeom>
            <a:avLst/>
            <a:gdLst/>
            <a:ahLst/>
            <a:cxnLst/>
            <a:rect r="r" b="b" t="t" l="l"/>
            <a:pathLst>
              <a:path h="8314061" w="16362376">
                <a:moveTo>
                  <a:pt x="0" y="0"/>
                </a:moveTo>
                <a:lnTo>
                  <a:pt x="16362376" y="0"/>
                </a:lnTo>
                <a:lnTo>
                  <a:pt x="16362376" y="8314061"/>
                </a:lnTo>
                <a:lnTo>
                  <a:pt x="0" y="831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71580" y="3423414"/>
            <a:ext cx="11018543" cy="4794174"/>
          </a:xfrm>
          <a:custGeom>
            <a:avLst/>
            <a:gdLst/>
            <a:ahLst/>
            <a:cxnLst/>
            <a:rect r="r" b="b" t="t" l="l"/>
            <a:pathLst>
              <a:path h="4794174" w="11018543">
                <a:moveTo>
                  <a:pt x="0" y="0"/>
                </a:moveTo>
                <a:lnTo>
                  <a:pt x="11018543" y="0"/>
                </a:lnTo>
                <a:lnTo>
                  <a:pt x="11018543" y="4794174"/>
                </a:lnTo>
                <a:lnTo>
                  <a:pt x="0" y="4794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71580" y="1152525"/>
            <a:ext cx="10744841" cy="119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8"/>
              </a:lnSpc>
            </a:pPr>
            <a:r>
              <a:rPr lang="en-US" sz="8675">
                <a:solidFill>
                  <a:srgbClr val="FFFFFF"/>
                </a:solidFill>
                <a:latin typeface="Chewy"/>
              </a:rPr>
              <a:t>Algoritma 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30939" y="1639840"/>
            <a:ext cx="10826121" cy="5462420"/>
          </a:xfrm>
          <a:custGeom>
            <a:avLst/>
            <a:gdLst/>
            <a:ahLst/>
            <a:cxnLst/>
            <a:rect r="r" b="b" t="t" l="l"/>
            <a:pathLst>
              <a:path h="5462420" w="10826121">
                <a:moveTo>
                  <a:pt x="0" y="0"/>
                </a:moveTo>
                <a:lnTo>
                  <a:pt x="10826122" y="0"/>
                </a:lnTo>
                <a:lnTo>
                  <a:pt x="10826122" y="5462419"/>
                </a:lnTo>
                <a:lnTo>
                  <a:pt x="0" y="546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524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3588759" y="7204291"/>
            <a:ext cx="11293873" cy="277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6"/>
              </a:lnSpc>
            </a:pPr>
            <a:r>
              <a:rPr lang="en-US" sz="3940">
                <a:solidFill>
                  <a:srgbClr val="335E2B"/>
                </a:solidFill>
                <a:latin typeface="Chewy"/>
              </a:rPr>
              <a:t>K-Means adalah algoritma terbaik untuk melakukan Clustering menggunakan Dataset Global Air Polution, dibuktikan dengan perbandingan nilai silhouete score</a:t>
            </a:r>
          </a:p>
          <a:p>
            <a:pPr algn="ctr">
              <a:lnSpc>
                <a:spcPts val="5516"/>
              </a:lnSpc>
            </a:pPr>
            <a:r>
              <a:rPr lang="en-US" sz="3940">
                <a:solidFill>
                  <a:srgbClr val="335E2B"/>
                </a:solidFill>
                <a:latin typeface="Chewy"/>
              </a:rPr>
              <a:t> K-Means memiliki Score tertinggi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6629" y="488487"/>
            <a:ext cx="12978133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>
                <a:solidFill>
                  <a:srgbClr val="FFFFFF"/>
                </a:solidFill>
                <a:latin typeface="Chewy"/>
              </a:rPr>
              <a:t>KESIMPULAN PERBANDINGAN ALGORITMA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676" y="-3771394"/>
            <a:ext cx="13328647" cy="13517706"/>
          </a:xfrm>
          <a:custGeom>
            <a:avLst/>
            <a:gdLst/>
            <a:ahLst/>
            <a:cxnLst/>
            <a:rect r="r" b="b" t="t" l="l"/>
            <a:pathLst>
              <a:path h="13517706" w="13328647">
                <a:moveTo>
                  <a:pt x="0" y="0"/>
                </a:moveTo>
                <a:lnTo>
                  <a:pt x="13328648" y="0"/>
                </a:lnTo>
                <a:lnTo>
                  <a:pt x="13328648" y="13517706"/>
                </a:lnTo>
                <a:lnTo>
                  <a:pt x="0" y="13517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09387" y="4036123"/>
            <a:ext cx="10275856" cy="326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863">
                <a:solidFill>
                  <a:srgbClr val="FFFFFF"/>
                </a:solidFill>
                <a:latin typeface="Chewy"/>
              </a:rPr>
              <a:t>memilih jumlah cluster yang paling bagus untuk di deskripsikan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08632"/>
            <a:ext cx="16362376" cy="8314061"/>
          </a:xfrm>
          <a:custGeom>
            <a:avLst/>
            <a:gdLst/>
            <a:ahLst/>
            <a:cxnLst/>
            <a:rect r="r" b="b" t="t" l="l"/>
            <a:pathLst>
              <a:path h="8314061" w="16362376">
                <a:moveTo>
                  <a:pt x="0" y="0"/>
                </a:moveTo>
                <a:lnTo>
                  <a:pt x="16362376" y="0"/>
                </a:lnTo>
                <a:lnTo>
                  <a:pt x="16362376" y="8314061"/>
                </a:lnTo>
                <a:lnTo>
                  <a:pt x="0" y="831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654996"/>
            <a:ext cx="7777287" cy="5034408"/>
            <a:chOff x="0" y="0"/>
            <a:chExt cx="1255635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5635" cy="812800"/>
            </a:xfrm>
            <a:custGeom>
              <a:avLst/>
              <a:gdLst/>
              <a:ahLst/>
              <a:cxnLst/>
              <a:rect r="r" b="b" t="t" l="l"/>
              <a:pathLst>
                <a:path h="812800" w="1255635">
                  <a:moveTo>
                    <a:pt x="22895" y="0"/>
                  </a:moveTo>
                  <a:lnTo>
                    <a:pt x="1232740" y="0"/>
                  </a:lnTo>
                  <a:cubicBezTo>
                    <a:pt x="1245384" y="0"/>
                    <a:pt x="1255635" y="10251"/>
                    <a:pt x="1255635" y="22895"/>
                  </a:cubicBezTo>
                  <a:lnTo>
                    <a:pt x="1255635" y="789905"/>
                  </a:lnTo>
                  <a:cubicBezTo>
                    <a:pt x="1255635" y="795977"/>
                    <a:pt x="1253223" y="801800"/>
                    <a:pt x="1248929" y="806094"/>
                  </a:cubicBezTo>
                  <a:cubicBezTo>
                    <a:pt x="1244635" y="810388"/>
                    <a:pt x="1238812" y="812800"/>
                    <a:pt x="1232740" y="812800"/>
                  </a:cubicBezTo>
                  <a:lnTo>
                    <a:pt x="22895" y="812800"/>
                  </a:lnTo>
                  <a:cubicBezTo>
                    <a:pt x="16823" y="812800"/>
                    <a:pt x="11000" y="810388"/>
                    <a:pt x="6706" y="806094"/>
                  </a:cubicBezTo>
                  <a:cubicBezTo>
                    <a:pt x="2412" y="801800"/>
                    <a:pt x="0" y="795977"/>
                    <a:pt x="0" y="789905"/>
                  </a:cubicBezTo>
                  <a:lnTo>
                    <a:pt x="0" y="22895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5" y="0"/>
                  </a:cubicBezTo>
                  <a:close/>
                </a:path>
              </a:pathLst>
            </a:custGeom>
            <a:blipFill>
              <a:blip r:embed="rId5"/>
              <a:stretch>
                <a:fillRect l="-590" t="0" r="-59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209888" y="3654996"/>
            <a:ext cx="7863570" cy="5120690"/>
            <a:chOff x="0" y="0"/>
            <a:chExt cx="124817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8174" cy="812800"/>
            </a:xfrm>
            <a:custGeom>
              <a:avLst/>
              <a:gdLst/>
              <a:ahLst/>
              <a:cxnLst/>
              <a:rect r="r" b="b" t="t" l="l"/>
              <a:pathLst>
                <a:path h="812800" w="1248174">
                  <a:moveTo>
                    <a:pt x="22644" y="0"/>
                  </a:moveTo>
                  <a:lnTo>
                    <a:pt x="1225529" y="0"/>
                  </a:lnTo>
                  <a:cubicBezTo>
                    <a:pt x="1238035" y="0"/>
                    <a:pt x="1248174" y="10138"/>
                    <a:pt x="1248174" y="22644"/>
                  </a:cubicBezTo>
                  <a:lnTo>
                    <a:pt x="1248174" y="790156"/>
                  </a:lnTo>
                  <a:cubicBezTo>
                    <a:pt x="1248174" y="802662"/>
                    <a:pt x="1238035" y="812800"/>
                    <a:pt x="1225529" y="812800"/>
                  </a:cubicBezTo>
                  <a:lnTo>
                    <a:pt x="22644" y="812800"/>
                  </a:lnTo>
                  <a:cubicBezTo>
                    <a:pt x="10138" y="812800"/>
                    <a:pt x="0" y="802662"/>
                    <a:pt x="0" y="790156"/>
                  </a:cubicBezTo>
                  <a:lnTo>
                    <a:pt x="0" y="22644"/>
                  </a:lnTo>
                  <a:cubicBezTo>
                    <a:pt x="0" y="10138"/>
                    <a:pt x="10138" y="0"/>
                    <a:pt x="22644" y="0"/>
                  </a:cubicBezTo>
                  <a:close/>
                </a:path>
              </a:pathLst>
            </a:custGeom>
            <a:blipFill>
              <a:blip r:embed="rId6"/>
              <a:stretch>
                <a:fillRect l="-357" t="0" r="-357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4935798" y="4200587"/>
            <a:ext cx="2600954" cy="2901673"/>
          </a:xfrm>
          <a:custGeom>
            <a:avLst/>
            <a:gdLst/>
            <a:ahLst/>
            <a:cxnLst/>
            <a:rect r="r" b="b" t="t" l="l"/>
            <a:pathLst>
              <a:path h="2901673" w="2600954">
                <a:moveTo>
                  <a:pt x="2600954" y="0"/>
                </a:moveTo>
                <a:lnTo>
                  <a:pt x="0" y="0"/>
                </a:lnTo>
                <a:lnTo>
                  <a:pt x="0" y="2901672"/>
                </a:lnTo>
                <a:lnTo>
                  <a:pt x="2600954" y="2901672"/>
                </a:lnTo>
                <a:lnTo>
                  <a:pt x="260095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025531">
            <a:off x="2386261" y="1445785"/>
            <a:ext cx="2429953" cy="2710901"/>
          </a:xfrm>
          <a:custGeom>
            <a:avLst/>
            <a:gdLst/>
            <a:ahLst/>
            <a:cxnLst/>
            <a:rect r="r" b="b" t="t" l="l"/>
            <a:pathLst>
              <a:path h="2710901" w="2429953">
                <a:moveTo>
                  <a:pt x="0" y="0"/>
                </a:moveTo>
                <a:lnTo>
                  <a:pt x="2429953" y="0"/>
                </a:lnTo>
                <a:lnTo>
                  <a:pt x="2429953" y="2710901"/>
                </a:lnTo>
                <a:lnTo>
                  <a:pt x="0" y="2710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234885" y="7752199"/>
            <a:ext cx="1023487" cy="1023487"/>
          </a:xfrm>
          <a:custGeom>
            <a:avLst/>
            <a:gdLst/>
            <a:ahLst/>
            <a:cxnLst/>
            <a:rect r="r" b="b" t="t" l="l"/>
            <a:pathLst>
              <a:path h="1023487" w="1023487">
                <a:moveTo>
                  <a:pt x="0" y="0"/>
                </a:moveTo>
                <a:lnTo>
                  <a:pt x="1023488" y="0"/>
                </a:lnTo>
                <a:lnTo>
                  <a:pt x="1023488" y="1023487"/>
                </a:lnTo>
                <a:lnTo>
                  <a:pt x="0" y="1023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71580" y="1152525"/>
            <a:ext cx="10744841" cy="119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8"/>
              </a:lnSpc>
            </a:pPr>
            <a:r>
              <a:rPr lang="en-US" sz="8675">
                <a:solidFill>
                  <a:srgbClr val="FFFFFF"/>
                </a:solidFill>
                <a:latin typeface="Chewy"/>
              </a:rPr>
              <a:t>Penentuan Cluster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516420" y="7752199"/>
            <a:ext cx="1023487" cy="1023487"/>
          </a:xfrm>
          <a:custGeom>
            <a:avLst/>
            <a:gdLst/>
            <a:ahLst/>
            <a:cxnLst/>
            <a:rect r="r" b="b" t="t" l="l"/>
            <a:pathLst>
              <a:path h="1023487" w="1023487">
                <a:moveTo>
                  <a:pt x="0" y="0"/>
                </a:moveTo>
                <a:lnTo>
                  <a:pt x="1023487" y="0"/>
                </a:lnTo>
                <a:lnTo>
                  <a:pt x="1023487" y="1023487"/>
                </a:lnTo>
                <a:lnTo>
                  <a:pt x="0" y="1023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676" y="-3771394"/>
            <a:ext cx="13328647" cy="13517706"/>
          </a:xfrm>
          <a:custGeom>
            <a:avLst/>
            <a:gdLst/>
            <a:ahLst/>
            <a:cxnLst/>
            <a:rect r="r" b="b" t="t" l="l"/>
            <a:pathLst>
              <a:path h="13517706" w="13328647">
                <a:moveTo>
                  <a:pt x="0" y="0"/>
                </a:moveTo>
                <a:lnTo>
                  <a:pt x="13328648" y="0"/>
                </a:lnTo>
                <a:lnTo>
                  <a:pt x="13328648" y="13517706"/>
                </a:lnTo>
                <a:lnTo>
                  <a:pt x="0" y="13517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09387" y="4036123"/>
            <a:ext cx="10275856" cy="220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863">
                <a:solidFill>
                  <a:srgbClr val="FFFFFF"/>
                </a:solidFill>
                <a:latin typeface="Chewy"/>
              </a:rPr>
              <a:t>mendeskripsikan masing masing cluster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27602" y="1689644"/>
            <a:ext cx="12348311" cy="8420379"/>
          </a:xfrm>
          <a:custGeom>
            <a:avLst/>
            <a:gdLst/>
            <a:ahLst/>
            <a:cxnLst/>
            <a:rect r="r" b="b" t="t" l="l"/>
            <a:pathLst>
              <a:path h="8420379" w="12348311">
                <a:moveTo>
                  <a:pt x="0" y="0"/>
                </a:moveTo>
                <a:lnTo>
                  <a:pt x="12348311" y="0"/>
                </a:lnTo>
                <a:lnTo>
                  <a:pt x="12348311" y="8420379"/>
                </a:lnTo>
                <a:lnTo>
                  <a:pt x="0" y="842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4" r="0" b="-24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29337" y="453481"/>
            <a:ext cx="10744841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>
                <a:solidFill>
                  <a:srgbClr val="FFFFFF"/>
                </a:solidFill>
                <a:latin typeface="Chewy"/>
              </a:rPr>
              <a:t>Cluster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92021" y="-487474"/>
            <a:ext cx="22451626" cy="11408135"/>
          </a:xfrm>
          <a:custGeom>
            <a:avLst/>
            <a:gdLst/>
            <a:ahLst/>
            <a:cxnLst/>
            <a:rect r="r" b="b" t="t" l="l"/>
            <a:pathLst>
              <a:path h="11408135" w="22451626">
                <a:moveTo>
                  <a:pt x="0" y="0"/>
                </a:moveTo>
                <a:lnTo>
                  <a:pt x="22451627" y="0"/>
                </a:lnTo>
                <a:lnTo>
                  <a:pt x="22451627" y="11408135"/>
                </a:lnTo>
                <a:lnTo>
                  <a:pt x="0" y="1140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93570" y="2611586"/>
            <a:ext cx="14277229" cy="6324711"/>
          </a:xfrm>
          <a:custGeom>
            <a:avLst/>
            <a:gdLst/>
            <a:ahLst/>
            <a:cxnLst/>
            <a:rect r="r" b="b" t="t" l="l"/>
            <a:pathLst>
              <a:path h="6324711" w="14277229">
                <a:moveTo>
                  <a:pt x="0" y="0"/>
                </a:moveTo>
                <a:lnTo>
                  <a:pt x="14277229" y="0"/>
                </a:lnTo>
                <a:lnTo>
                  <a:pt x="14277229" y="6324711"/>
                </a:lnTo>
                <a:lnTo>
                  <a:pt x="0" y="6324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71580" y="1152525"/>
            <a:ext cx="10744841" cy="119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8"/>
              </a:lnSpc>
            </a:pPr>
            <a:r>
              <a:rPr lang="en-US" sz="8675">
                <a:solidFill>
                  <a:srgbClr val="FFFFFF"/>
                </a:solidFill>
                <a:latin typeface="Chewy"/>
              </a:rPr>
              <a:t>Cluster 0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92021" y="-487474"/>
            <a:ext cx="22451626" cy="11408135"/>
          </a:xfrm>
          <a:custGeom>
            <a:avLst/>
            <a:gdLst/>
            <a:ahLst/>
            <a:cxnLst/>
            <a:rect r="r" b="b" t="t" l="l"/>
            <a:pathLst>
              <a:path h="11408135" w="22451626">
                <a:moveTo>
                  <a:pt x="0" y="0"/>
                </a:moveTo>
                <a:lnTo>
                  <a:pt x="22451627" y="0"/>
                </a:lnTo>
                <a:lnTo>
                  <a:pt x="22451627" y="11408135"/>
                </a:lnTo>
                <a:lnTo>
                  <a:pt x="0" y="1140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47017" y="2672678"/>
            <a:ext cx="14603428" cy="6313121"/>
          </a:xfrm>
          <a:custGeom>
            <a:avLst/>
            <a:gdLst/>
            <a:ahLst/>
            <a:cxnLst/>
            <a:rect r="r" b="b" t="t" l="l"/>
            <a:pathLst>
              <a:path h="6313121" w="14603428">
                <a:moveTo>
                  <a:pt x="0" y="0"/>
                </a:moveTo>
                <a:lnTo>
                  <a:pt x="14603428" y="0"/>
                </a:lnTo>
                <a:lnTo>
                  <a:pt x="14603428" y="6313121"/>
                </a:lnTo>
                <a:lnTo>
                  <a:pt x="0" y="6313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71580" y="1152525"/>
            <a:ext cx="10744841" cy="119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8"/>
              </a:lnSpc>
            </a:pPr>
            <a:r>
              <a:rPr lang="en-US" sz="8675">
                <a:solidFill>
                  <a:srgbClr val="FFFFFF"/>
                </a:solidFill>
                <a:latin typeface="Chewy"/>
              </a:rPr>
              <a:t>Cluster 1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92021" y="-487474"/>
            <a:ext cx="22451626" cy="11408135"/>
          </a:xfrm>
          <a:custGeom>
            <a:avLst/>
            <a:gdLst/>
            <a:ahLst/>
            <a:cxnLst/>
            <a:rect r="r" b="b" t="t" l="l"/>
            <a:pathLst>
              <a:path h="11408135" w="22451626">
                <a:moveTo>
                  <a:pt x="0" y="0"/>
                </a:moveTo>
                <a:lnTo>
                  <a:pt x="22451627" y="0"/>
                </a:lnTo>
                <a:lnTo>
                  <a:pt x="22451627" y="11408135"/>
                </a:lnTo>
                <a:lnTo>
                  <a:pt x="0" y="1140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57646" y="2535363"/>
            <a:ext cx="14297641" cy="6515808"/>
          </a:xfrm>
          <a:custGeom>
            <a:avLst/>
            <a:gdLst/>
            <a:ahLst/>
            <a:cxnLst/>
            <a:rect r="r" b="b" t="t" l="l"/>
            <a:pathLst>
              <a:path h="6515808" w="14297641">
                <a:moveTo>
                  <a:pt x="0" y="0"/>
                </a:moveTo>
                <a:lnTo>
                  <a:pt x="14297641" y="0"/>
                </a:lnTo>
                <a:lnTo>
                  <a:pt x="14297641" y="6515808"/>
                </a:lnTo>
                <a:lnTo>
                  <a:pt x="0" y="6515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71580" y="1152525"/>
            <a:ext cx="10744841" cy="119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8"/>
              </a:lnSpc>
            </a:pPr>
            <a:r>
              <a:rPr lang="en-US" sz="8675">
                <a:solidFill>
                  <a:srgbClr val="FFFFFF"/>
                </a:solidFill>
                <a:latin typeface="Chewy"/>
              </a:rPr>
              <a:t>Cluster 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676" y="-3771394"/>
            <a:ext cx="13328647" cy="13517706"/>
          </a:xfrm>
          <a:custGeom>
            <a:avLst/>
            <a:gdLst/>
            <a:ahLst/>
            <a:cxnLst/>
            <a:rect r="r" b="b" t="t" l="l"/>
            <a:pathLst>
              <a:path h="13517706" w="13328647">
                <a:moveTo>
                  <a:pt x="0" y="0"/>
                </a:moveTo>
                <a:lnTo>
                  <a:pt x="13328648" y="0"/>
                </a:lnTo>
                <a:lnTo>
                  <a:pt x="13328648" y="13517706"/>
                </a:lnTo>
                <a:lnTo>
                  <a:pt x="0" y="13517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33681" y="3353095"/>
            <a:ext cx="9550265" cy="240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25"/>
              </a:lnSpc>
            </a:pPr>
            <a:r>
              <a:rPr lang="en-US" sz="13875">
                <a:solidFill>
                  <a:srgbClr val="FFFFFF"/>
                </a:solidFill>
                <a:latin typeface="Chewy"/>
              </a:rPr>
              <a:t>Next Goals?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76799" y="5880458"/>
            <a:ext cx="8664029" cy="166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hewy"/>
              </a:rPr>
              <a:t>Membuat Dashboard Visualisasi Menggunakan Google Looker Studio.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635743" y="-8599743"/>
            <a:ext cx="1088513" cy="18288000"/>
            <a:chOff x="0" y="0"/>
            <a:chExt cx="286687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338470" y="301668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OUR TEAM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8635743" y="658557"/>
            <a:ext cx="1088513" cy="18288000"/>
            <a:chOff x="0" y="0"/>
            <a:chExt cx="286687" cy="48165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965376" y="8547275"/>
            <a:ext cx="6253495" cy="4114800"/>
          </a:xfrm>
          <a:custGeom>
            <a:avLst/>
            <a:gdLst/>
            <a:ahLst/>
            <a:cxnLst/>
            <a:rect r="r" b="b" t="t" l="l"/>
            <a:pathLst>
              <a:path h="4114800" w="6253495">
                <a:moveTo>
                  <a:pt x="0" y="0"/>
                </a:moveTo>
                <a:lnTo>
                  <a:pt x="6253495" y="0"/>
                </a:lnTo>
                <a:lnTo>
                  <a:pt x="62534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03743" y="3884413"/>
            <a:ext cx="2215427" cy="3131346"/>
          </a:xfrm>
          <a:custGeom>
            <a:avLst/>
            <a:gdLst/>
            <a:ahLst/>
            <a:cxnLst/>
            <a:rect r="r" b="b" t="t" l="l"/>
            <a:pathLst>
              <a:path h="3131346" w="2215427">
                <a:moveTo>
                  <a:pt x="0" y="0"/>
                </a:moveTo>
                <a:lnTo>
                  <a:pt x="2215427" y="0"/>
                </a:lnTo>
                <a:lnTo>
                  <a:pt x="2215427" y="3131346"/>
                </a:lnTo>
                <a:lnTo>
                  <a:pt x="0" y="313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62845" y="4127301"/>
            <a:ext cx="3186199" cy="3216777"/>
          </a:xfrm>
          <a:custGeom>
            <a:avLst/>
            <a:gdLst/>
            <a:ahLst/>
            <a:cxnLst/>
            <a:rect r="r" b="b" t="t" l="l"/>
            <a:pathLst>
              <a:path h="3216777" w="3186199">
                <a:moveTo>
                  <a:pt x="0" y="0"/>
                </a:moveTo>
                <a:lnTo>
                  <a:pt x="3186199" y="0"/>
                </a:lnTo>
                <a:lnTo>
                  <a:pt x="3186199" y="3216776"/>
                </a:lnTo>
                <a:lnTo>
                  <a:pt x="0" y="321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9" t="0" r="-3164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1656" y="3884413"/>
            <a:ext cx="2124336" cy="3328732"/>
          </a:xfrm>
          <a:custGeom>
            <a:avLst/>
            <a:gdLst/>
            <a:ahLst/>
            <a:cxnLst/>
            <a:rect r="r" b="b" t="t" l="l"/>
            <a:pathLst>
              <a:path h="3328732" w="2124336">
                <a:moveTo>
                  <a:pt x="0" y="0"/>
                </a:moveTo>
                <a:lnTo>
                  <a:pt x="2124337" y="0"/>
                </a:lnTo>
                <a:lnTo>
                  <a:pt x="2124337" y="3328732"/>
                </a:lnTo>
                <a:lnTo>
                  <a:pt x="0" y="3328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51435" y="3884413"/>
            <a:ext cx="2412336" cy="3344660"/>
          </a:xfrm>
          <a:custGeom>
            <a:avLst/>
            <a:gdLst/>
            <a:ahLst/>
            <a:cxnLst/>
            <a:rect r="r" b="b" t="t" l="l"/>
            <a:pathLst>
              <a:path h="3344660" w="2412336">
                <a:moveTo>
                  <a:pt x="0" y="0"/>
                </a:moveTo>
                <a:lnTo>
                  <a:pt x="2412335" y="0"/>
                </a:lnTo>
                <a:lnTo>
                  <a:pt x="2412335" y="3344660"/>
                </a:lnTo>
                <a:lnTo>
                  <a:pt x="0" y="3344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16869" y="4127301"/>
            <a:ext cx="3384012" cy="3202121"/>
          </a:xfrm>
          <a:custGeom>
            <a:avLst/>
            <a:gdLst/>
            <a:ahLst/>
            <a:cxnLst/>
            <a:rect r="r" b="b" t="t" l="l"/>
            <a:pathLst>
              <a:path h="3202121" w="3384012">
                <a:moveTo>
                  <a:pt x="0" y="0"/>
                </a:moveTo>
                <a:lnTo>
                  <a:pt x="3384012" y="0"/>
                </a:lnTo>
                <a:lnTo>
                  <a:pt x="3384012" y="3202121"/>
                </a:lnTo>
                <a:lnTo>
                  <a:pt x="0" y="3202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56855" y="3165978"/>
            <a:ext cx="304087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614444"/>
                </a:solidFill>
                <a:latin typeface="Arimo"/>
              </a:rPr>
              <a:t>Project Leader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36595" y="3197045"/>
            <a:ext cx="1683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614444"/>
                </a:solidFill>
                <a:latin typeface="Arimo"/>
              </a:rPr>
              <a:t>Analist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5741" y="3165978"/>
            <a:ext cx="231640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614444"/>
                </a:solidFill>
                <a:latin typeface="Arimo"/>
              </a:rPr>
              <a:t>Visualizer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12183" y="3165978"/>
            <a:ext cx="1683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614444"/>
                </a:solidFill>
                <a:latin typeface="Arimo"/>
              </a:rPr>
              <a:t>Modeler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09783" y="3197045"/>
            <a:ext cx="1683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614444"/>
                </a:solidFill>
                <a:latin typeface="Arimo"/>
              </a:rPr>
              <a:t>Modeler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9119" y="7344077"/>
            <a:ext cx="302415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614444"/>
                </a:solidFill>
                <a:latin typeface="Catamaran Bold"/>
              </a:rPr>
              <a:t>Jesika Ourelia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92719" y="7374176"/>
            <a:ext cx="30241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614444"/>
                </a:solidFill>
                <a:latin typeface="Catamaran Bold"/>
              </a:rPr>
              <a:t>Agustina Surya Dewi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96800" y="7405622"/>
            <a:ext cx="302415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614444"/>
                </a:solidFill>
                <a:latin typeface="Catamaran Bold"/>
              </a:rPr>
              <a:t>Dwi Ranti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01219" y="7402703"/>
            <a:ext cx="302415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614444"/>
                </a:solidFill>
                <a:latin typeface="Catamaran Bold"/>
              </a:rPr>
              <a:t>Yudha Mulyana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66095" y="7286927"/>
            <a:ext cx="3024150" cy="1088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614444"/>
                </a:solidFill>
                <a:latin typeface="Catamaran Bold"/>
              </a:rPr>
              <a:t>Adimasdefatra Bimasena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676" y="-3771394"/>
            <a:ext cx="13328647" cy="13517706"/>
          </a:xfrm>
          <a:custGeom>
            <a:avLst/>
            <a:gdLst/>
            <a:ahLst/>
            <a:cxnLst/>
            <a:rect r="r" b="b" t="t" l="l"/>
            <a:pathLst>
              <a:path h="13517706" w="13328647">
                <a:moveTo>
                  <a:pt x="0" y="0"/>
                </a:moveTo>
                <a:lnTo>
                  <a:pt x="13328648" y="0"/>
                </a:lnTo>
                <a:lnTo>
                  <a:pt x="13328648" y="13517706"/>
                </a:lnTo>
                <a:lnTo>
                  <a:pt x="0" y="13517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68867" y="3794865"/>
            <a:ext cx="9550265" cy="240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25"/>
              </a:lnSpc>
            </a:pPr>
            <a:r>
              <a:rPr lang="en-US" sz="13875">
                <a:solidFill>
                  <a:srgbClr val="FFFFFF"/>
                </a:solidFill>
                <a:latin typeface="Chewy"/>
              </a:rPr>
              <a:t>Terimakasih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8330" y="5880458"/>
            <a:ext cx="6711339" cy="82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hewy"/>
              </a:rPr>
              <a:t>Semoga Bermanfaat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5443" y="-3771394"/>
            <a:ext cx="15138884" cy="15353620"/>
          </a:xfrm>
          <a:custGeom>
            <a:avLst/>
            <a:gdLst/>
            <a:ahLst/>
            <a:cxnLst/>
            <a:rect r="r" b="b" t="t" l="l"/>
            <a:pathLst>
              <a:path h="15353620" w="15138884">
                <a:moveTo>
                  <a:pt x="0" y="0"/>
                </a:moveTo>
                <a:lnTo>
                  <a:pt x="15138884" y="0"/>
                </a:lnTo>
                <a:lnTo>
                  <a:pt x="15138884" y="15353620"/>
                </a:lnTo>
                <a:lnTo>
                  <a:pt x="0" y="15353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00171" y="425253"/>
            <a:ext cx="12287659" cy="135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9"/>
              </a:lnSpc>
            </a:pPr>
            <a:r>
              <a:rPr lang="en-US" sz="9920">
                <a:solidFill>
                  <a:srgbClr val="FFFFFF"/>
                </a:solidFill>
                <a:latin typeface="Chewy"/>
              </a:rPr>
              <a:t>Goals Progres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00171" y="4643985"/>
            <a:ext cx="12599543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hewy"/>
              </a:rPr>
              <a:t>goals progres kedepannya (sabtu 11 Mei 2024):</a:t>
            </a:r>
          </a:p>
          <a:p>
            <a:pPr algn="l" marL="755649" indent="-377824" lvl="1">
              <a:lnSpc>
                <a:spcPts val="489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Chewy"/>
              </a:rPr>
              <a:t>kolom country_name, city_name, dan kategori tidak jadi di drop tetapi hanya fitur yang dipilih yang digunakan untuk clustering</a:t>
            </a:r>
          </a:p>
          <a:p>
            <a:pPr algn="l" marL="755649" indent="-377824" lvl="1">
              <a:lnSpc>
                <a:spcPts val="489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Chewy"/>
              </a:rPr>
              <a:t> mencoba beberapa algoritma selain KMeans</a:t>
            </a:r>
          </a:p>
          <a:p>
            <a:pPr algn="l" marL="755649" indent="-377824" lvl="1">
              <a:lnSpc>
                <a:spcPts val="489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Chewy"/>
              </a:rPr>
              <a:t> memilih jumlah cluster yang paling bagus untuk di deskripsikan</a:t>
            </a:r>
          </a:p>
          <a:p>
            <a:pPr algn="l" marL="755649" indent="-377824" lvl="1">
              <a:lnSpc>
                <a:spcPts val="489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Chewy"/>
              </a:rPr>
              <a:t> mendeskripsikan masing masing cluster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676" y="-3771394"/>
            <a:ext cx="13328647" cy="13517706"/>
          </a:xfrm>
          <a:custGeom>
            <a:avLst/>
            <a:gdLst/>
            <a:ahLst/>
            <a:cxnLst/>
            <a:rect r="r" b="b" t="t" l="l"/>
            <a:pathLst>
              <a:path h="13517706" w="13328647">
                <a:moveTo>
                  <a:pt x="0" y="0"/>
                </a:moveTo>
                <a:lnTo>
                  <a:pt x="13328648" y="0"/>
                </a:lnTo>
                <a:lnTo>
                  <a:pt x="13328648" y="13517706"/>
                </a:lnTo>
                <a:lnTo>
                  <a:pt x="0" y="13517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15581" y="3931927"/>
            <a:ext cx="10456839" cy="293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1"/>
              </a:lnSpc>
            </a:pPr>
            <a:r>
              <a:rPr lang="en-US" sz="6065">
                <a:solidFill>
                  <a:srgbClr val="FFFFFF"/>
                </a:solidFill>
                <a:latin typeface="Chewy"/>
              </a:rPr>
              <a:t>kolom country_name, city_name, dan kategori tidak jadi di drop tetapi hanya fitur yang dipilih yang digunakan untuk clustering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70880" y="7299541"/>
            <a:ext cx="11042049" cy="2813892"/>
          </a:xfrm>
          <a:custGeom>
            <a:avLst/>
            <a:gdLst/>
            <a:ahLst/>
            <a:cxnLst/>
            <a:rect r="r" b="b" t="t" l="l"/>
            <a:pathLst>
              <a:path h="2813892" w="11042049">
                <a:moveTo>
                  <a:pt x="0" y="0"/>
                </a:moveTo>
                <a:lnTo>
                  <a:pt x="11042049" y="0"/>
                </a:lnTo>
                <a:lnTo>
                  <a:pt x="11042049" y="2813892"/>
                </a:lnTo>
                <a:lnTo>
                  <a:pt x="0" y="2813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3335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67550" y="3701037"/>
            <a:ext cx="13571714" cy="2187503"/>
          </a:xfrm>
          <a:custGeom>
            <a:avLst/>
            <a:gdLst/>
            <a:ahLst/>
            <a:cxnLst/>
            <a:rect r="r" b="b" t="t" l="l"/>
            <a:pathLst>
              <a:path h="2187503" w="13571714">
                <a:moveTo>
                  <a:pt x="0" y="0"/>
                </a:moveTo>
                <a:lnTo>
                  <a:pt x="13571714" y="0"/>
                </a:lnTo>
                <a:lnTo>
                  <a:pt x="13571714" y="2187503"/>
                </a:lnTo>
                <a:lnTo>
                  <a:pt x="0" y="2187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333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3000171" y="415728"/>
            <a:ext cx="12287659" cy="122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>
                <a:solidFill>
                  <a:srgbClr val="FFFFFF"/>
                </a:solidFill>
                <a:latin typeface="Chewy"/>
              </a:rPr>
              <a:t>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28136" y="2512126"/>
            <a:ext cx="13571714" cy="118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8"/>
              </a:lnSpc>
              <a:spcBef>
                <a:spcPct val="0"/>
              </a:spcBef>
            </a:pPr>
            <a:r>
              <a:rPr lang="en-US" sz="8675">
                <a:solidFill>
                  <a:srgbClr val="335E2B"/>
                </a:solidFill>
                <a:latin typeface="Chewy"/>
              </a:rPr>
              <a:t>Before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41263" y="6317165"/>
            <a:ext cx="13571714" cy="118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8"/>
              </a:lnSpc>
              <a:spcBef>
                <a:spcPct val="0"/>
              </a:spcBef>
            </a:pPr>
            <a:r>
              <a:rPr lang="en-US" sz="8675">
                <a:solidFill>
                  <a:srgbClr val="335E2B"/>
                </a:solidFill>
                <a:latin typeface="Chewy"/>
              </a:rPr>
              <a:t>After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9230" y="2751852"/>
            <a:ext cx="15156582" cy="6378003"/>
          </a:xfrm>
          <a:custGeom>
            <a:avLst/>
            <a:gdLst/>
            <a:ahLst/>
            <a:cxnLst/>
            <a:rect r="r" b="b" t="t" l="l"/>
            <a:pathLst>
              <a:path h="6378003" w="15156582">
                <a:moveTo>
                  <a:pt x="0" y="0"/>
                </a:moveTo>
                <a:lnTo>
                  <a:pt x="15156582" y="0"/>
                </a:lnTo>
                <a:lnTo>
                  <a:pt x="15156582" y="6378003"/>
                </a:lnTo>
                <a:lnTo>
                  <a:pt x="0" y="6378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8097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00171" y="415728"/>
            <a:ext cx="12287659" cy="122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>
                <a:solidFill>
                  <a:srgbClr val="FFFFFF"/>
                </a:solidFill>
                <a:latin typeface="Chewy"/>
              </a:rPr>
              <a:t>Result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676" y="-3771394"/>
            <a:ext cx="13328647" cy="13517706"/>
          </a:xfrm>
          <a:custGeom>
            <a:avLst/>
            <a:gdLst/>
            <a:ahLst/>
            <a:cxnLst/>
            <a:rect r="r" b="b" t="t" l="l"/>
            <a:pathLst>
              <a:path h="13517706" w="13328647">
                <a:moveTo>
                  <a:pt x="0" y="0"/>
                </a:moveTo>
                <a:lnTo>
                  <a:pt x="13328648" y="0"/>
                </a:lnTo>
                <a:lnTo>
                  <a:pt x="13328648" y="13517706"/>
                </a:lnTo>
                <a:lnTo>
                  <a:pt x="0" y="13517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09387" y="3919085"/>
            <a:ext cx="9317977" cy="338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9"/>
              </a:lnSpc>
            </a:pPr>
            <a:r>
              <a:rPr lang="en-US" sz="9212">
                <a:solidFill>
                  <a:srgbClr val="FFFFFF"/>
                </a:solidFill>
                <a:latin typeface="Chewy"/>
              </a:rPr>
              <a:t>mencoba beberapa algoritma selain KMeans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08632"/>
            <a:ext cx="16362376" cy="8314061"/>
          </a:xfrm>
          <a:custGeom>
            <a:avLst/>
            <a:gdLst/>
            <a:ahLst/>
            <a:cxnLst/>
            <a:rect r="r" b="b" t="t" l="l"/>
            <a:pathLst>
              <a:path h="8314061" w="16362376">
                <a:moveTo>
                  <a:pt x="0" y="0"/>
                </a:moveTo>
                <a:lnTo>
                  <a:pt x="16362376" y="0"/>
                </a:lnTo>
                <a:lnTo>
                  <a:pt x="16362376" y="8314061"/>
                </a:lnTo>
                <a:lnTo>
                  <a:pt x="0" y="831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46629" y="4296077"/>
            <a:ext cx="13147747" cy="2806182"/>
          </a:xfrm>
          <a:custGeom>
            <a:avLst/>
            <a:gdLst/>
            <a:ahLst/>
            <a:cxnLst/>
            <a:rect r="r" b="b" t="t" l="l"/>
            <a:pathLst>
              <a:path h="2806182" w="13147747">
                <a:moveTo>
                  <a:pt x="0" y="0"/>
                </a:moveTo>
                <a:lnTo>
                  <a:pt x="13147747" y="0"/>
                </a:lnTo>
                <a:lnTo>
                  <a:pt x="13147747" y="2806182"/>
                </a:lnTo>
                <a:lnTo>
                  <a:pt x="0" y="2806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71580" y="1152525"/>
            <a:ext cx="10744841" cy="119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8"/>
              </a:lnSpc>
            </a:pPr>
            <a:r>
              <a:rPr lang="en-US" sz="8675">
                <a:solidFill>
                  <a:srgbClr val="FFFFFF"/>
                </a:solidFill>
                <a:latin typeface="Chewy"/>
              </a:rPr>
              <a:t>Algoritma 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08632"/>
            <a:ext cx="16362376" cy="8314061"/>
          </a:xfrm>
          <a:custGeom>
            <a:avLst/>
            <a:gdLst/>
            <a:ahLst/>
            <a:cxnLst/>
            <a:rect r="r" b="b" t="t" l="l"/>
            <a:pathLst>
              <a:path h="8314061" w="16362376">
                <a:moveTo>
                  <a:pt x="0" y="0"/>
                </a:moveTo>
                <a:lnTo>
                  <a:pt x="16362376" y="0"/>
                </a:lnTo>
                <a:lnTo>
                  <a:pt x="16362376" y="8314061"/>
                </a:lnTo>
                <a:lnTo>
                  <a:pt x="0" y="831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46629" y="-1127341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66348" y="-930059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23" y="61722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92021" y="6523585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98439" y="4660194"/>
            <a:ext cx="13705041" cy="2372301"/>
          </a:xfrm>
          <a:custGeom>
            <a:avLst/>
            <a:gdLst/>
            <a:ahLst/>
            <a:cxnLst/>
            <a:rect r="r" b="b" t="t" l="l"/>
            <a:pathLst>
              <a:path h="2372301" w="13705041">
                <a:moveTo>
                  <a:pt x="0" y="0"/>
                </a:moveTo>
                <a:lnTo>
                  <a:pt x="13705041" y="0"/>
                </a:lnTo>
                <a:lnTo>
                  <a:pt x="13705041" y="2372301"/>
                </a:lnTo>
                <a:lnTo>
                  <a:pt x="0" y="2372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71580" y="1152525"/>
            <a:ext cx="10744841" cy="119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8"/>
              </a:lnSpc>
            </a:pPr>
            <a:r>
              <a:rPr lang="en-US" sz="8675">
                <a:solidFill>
                  <a:srgbClr val="FFFFFF"/>
                </a:solidFill>
                <a:latin typeface="Chewy"/>
              </a:rPr>
              <a:t>Algoritma 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DAGEwJY3VeA</dc:identifier>
  <dcterms:modified xsi:type="dcterms:W3CDTF">2011-08-01T06:04:30Z</dcterms:modified>
  <cp:revision>1</cp:revision>
  <dc:title>Hijau dan Kuning Lucu Organik Tugas Presentasi </dc:title>
</cp:coreProperties>
</file>